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68"/>
  </p:notesMasterIdLst>
  <p:sldIdLst>
    <p:sldId id="256" r:id="rId2"/>
    <p:sldId id="257" r:id="rId3"/>
    <p:sldId id="259" r:id="rId4"/>
    <p:sldId id="258" r:id="rId5"/>
    <p:sldId id="262" r:id="rId6"/>
    <p:sldId id="372" r:id="rId7"/>
    <p:sldId id="263" r:id="rId8"/>
    <p:sldId id="264" r:id="rId9"/>
    <p:sldId id="322" r:id="rId10"/>
    <p:sldId id="265" r:id="rId11"/>
    <p:sldId id="266" r:id="rId12"/>
    <p:sldId id="268" r:id="rId13"/>
    <p:sldId id="270" r:id="rId14"/>
    <p:sldId id="272" r:id="rId15"/>
    <p:sldId id="274" r:id="rId16"/>
    <p:sldId id="277" r:id="rId17"/>
    <p:sldId id="278" r:id="rId18"/>
    <p:sldId id="281" r:id="rId19"/>
    <p:sldId id="282" r:id="rId20"/>
    <p:sldId id="323" r:id="rId21"/>
    <p:sldId id="283" r:id="rId22"/>
    <p:sldId id="340" r:id="rId23"/>
    <p:sldId id="284" r:id="rId24"/>
    <p:sldId id="285" r:id="rId25"/>
    <p:sldId id="360" r:id="rId26"/>
    <p:sldId id="286" r:id="rId27"/>
    <p:sldId id="325" r:id="rId28"/>
    <p:sldId id="313" r:id="rId29"/>
    <p:sldId id="348" r:id="rId30"/>
    <p:sldId id="349" r:id="rId31"/>
    <p:sldId id="350" r:id="rId32"/>
    <p:sldId id="352" r:id="rId33"/>
    <p:sldId id="353" r:id="rId34"/>
    <p:sldId id="354" r:id="rId35"/>
    <p:sldId id="355" r:id="rId36"/>
    <p:sldId id="356" r:id="rId37"/>
    <p:sldId id="357" r:id="rId38"/>
    <p:sldId id="328" r:id="rId39"/>
    <p:sldId id="329" r:id="rId40"/>
    <p:sldId id="330" r:id="rId41"/>
    <p:sldId id="362" r:id="rId42"/>
    <p:sldId id="331" r:id="rId43"/>
    <p:sldId id="363" r:id="rId44"/>
    <p:sldId id="332" r:id="rId45"/>
    <p:sldId id="345" r:id="rId46"/>
    <p:sldId id="346" r:id="rId47"/>
    <p:sldId id="333" r:id="rId48"/>
    <p:sldId id="358" r:id="rId49"/>
    <p:sldId id="359" r:id="rId50"/>
    <p:sldId id="327" r:id="rId51"/>
    <p:sldId id="298" r:id="rId52"/>
    <p:sldId id="299" r:id="rId53"/>
    <p:sldId id="300" r:id="rId54"/>
    <p:sldId id="365" r:id="rId55"/>
    <p:sldId id="301" r:id="rId56"/>
    <p:sldId id="324" r:id="rId57"/>
    <p:sldId id="302" r:id="rId58"/>
    <p:sldId id="303" r:id="rId59"/>
    <p:sldId id="304" r:id="rId60"/>
    <p:sldId id="305" r:id="rId61"/>
    <p:sldId id="306" r:id="rId62"/>
    <p:sldId id="361" r:id="rId63"/>
    <p:sldId id="311" r:id="rId64"/>
    <p:sldId id="326" r:id="rId65"/>
    <p:sldId id="320" r:id="rId66"/>
    <p:sldId id="321" r:id="rId67"/>
  </p:sldIdLst>
  <p:sldSz cx="9144000" cy="5715000" type="screen16x10"/>
  <p:notesSz cx="6858000" cy="9144000"/>
  <p:embeddedFontLst>
    <p:embeddedFont>
      <p:font typeface="Arimo" panose="020F0502020204030204" pitchFamily="34" charset="0"/>
      <p:regular r:id="rId69"/>
      <p:bold r:id="rId70"/>
      <p:italic r:id="rId71"/>
      <p:boldItalic r:id="rId72"/>
    </p:embeddedFont>
    <p:embeddedFont>
      <p:font typeface="Cambria Math" panose="02040503050406030204" pitchFamily="18" charset="0"/>
      <p:regular r:id="rId73"/>
    </p:embeddedFont>
    <p:embeddedFont>
      <p:font typeface="Verdana" panose="020B060403050404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2F66B-7681-F43C-27B8-90781B9BE657}" v="185" dt="2025-08-10T15:09:27.545"/>
  </p1510:revLst>
</p1510:revInfo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58"/>
  </p:normalViewPr>
  <p:slideViewPr>
    <p:cSldViewPr snapToGrid="0">
      <p:cViewPr varScale="1">
        <p:scale>
          <a:sx n="139" d="100"/>
          <a:sy n="139" d="100"/>
        </p:scale>
        <p:origin x="736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S::urn:spo:tenantanon#9e2f1485-3e53-4662-b1de-0c2bcb66d447::" providerId="AD" clId="Web-{4672F66B-7681-F43C-27B8-90781B9BE657}"/>
    <pc:docChg chg="modSld">
      <pc:chgData name="Usuário Convidado" userId="S::urn:spo:tenantanon#9e2f1485-3e53-4662-b1de-0c2bcb66d447::" providerId="AD" clId="Web-{4672F66B-7681-F43C-27B8-90781B9BE657}" dt="2025-08-10T15:09:22.951" v="178" actId="20577"/>
      <pc:docMkLst>
        <pc:docMk/>
      </pc:docMkLst>
      <pc:sldChg chg="addSp delSp modSp">
        <pc:chgData name="Usuário Convidado" userId="S::urn:spo:tenantanon#9e2f1485-3e53-4662-b1de-0c2bcb66d447::" providerId="AD" clId="Web-{4672F66B-7681-F43C-27B8-90781B9BE657}" dt="2025-08-10T14:28:04.805" v="9" actId="1076"/>
        <pc:sldMkLst>
          <pc:docMk/>
          <pc:sldMk cId="0" sldId="257"/>
        </pc:sldMkLst>
        <pc:picChg chg="add mod modCrop">
          <ac:chgData name="Usuário Convidado" userId="S::urn:spo:tenantanon#9e2f1485-3e53-4662-b1de-0c2bcb66d447::" providerId="AD" clId="Web-{4672F66B-7681-F43C-27B8-90781B9BE657}" dt="2025-08-10T14:28:04.805" v="9" actId="1076"/>
          <ac:picMkLst>
            <pc:docMk/>
            <pc:sldMk cId="0" sldId="257"/>
            <ac:picMk id="5" creationId="{EF70A8F7-04C7-3D50-57C3-7B1E4B7B2FE1}"/>
          </ac:picMkLst>
        </pc:picChg>
        <pc:picChg chg="del">
          <ac:chgData name="Usuário Convidado" userId="S::urn:spo:tenantanon#9e2f1485-3e53-4662-b1de-0c2bcb66d447::" providerId="AD" clId="Web-{4672F66B-7681-F43C-27B8-90781B9BE657}" dt="2025-08-10T14:27:59.821" v="8"/>
          <ac:picMkLst>
            <pc:docMk/>
            <pc:sldMk cId="0" sldId="257"/>
            <ac:picMk id="37" creationId="{00000000-0000-0000-0000-000000000000}"/>
          </ac:picMkLst>
        </pc:picChg>
      </pc:sldChg>
      <pc:sldChg chg="modSp">
        <pc:chgData name="Usuário Convidado" userId="S::urn:spo:tenantanon#9e2f1485-3e53-4662-b1de-0c2bcb66d447::" providerId="AD" clId="Web-{4672F66B-7681-F43C-27B8-90781B9BE657}" dt="2025-08-10T14:49:08.982" v="20" actId="20577"/>
        <pc:sldMkLst>
          <pc:docMk/>
          <pc:sldMk cId="0" sldId="258"/>
        </pc:sldMkLst>
        <pc:spChg chg="mod">
          <ac:chgData name="Usuário Convidado" userId="S::urn:spo:tenantanon#9e2f1485-3e53-4662-b1de-0c2bcb66d447::" providerId="AD" clId="Web-{4672F66B-7681-F43C-27B8-90781B9BE657}" dt="2025-08-10T14:49:08.982" v="20" actId="20577"/>
          <ac:spMkLst>
            <pc:docMk/>
            <pc:sldMk cId="0" sldId="258"/>
            <ac:spMk id="44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5:09:22.951" v="178" actId="20577"/>
        <pc:sldMkLst>
          <pc:docMk/>
          <pc:sldMk cId="0" sldId="259"/>
        </pc:sldMkLst>
        <pc:spChg chg="mod">
          <ac:chgData name="Usuário Convidado" userId="S::urn:spo:tenantanon#9e2f1485-3e53-4662-b1de-0c2bcb66d447::" providerId="AD" clId="Web-{4672F66B-7681-F43C-27B8-90781B9BE657}" dt="2025-08-10T15:09:22.951" v="178" actId="20577"/>
          <ac:spMkLst>
            <pc:docMk/>
            <pc:sldMk cId="0" sldId="259"/>
            <ac:spMk id="52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49:28.765" v="22" actId="20577"/>
        <pc:sldMkLst>
          <pc:docMk/>
          <pc:sldMk cId="0" sldId="260"/>
        </pc:sldMkLst>
        <pc:spChg chg="mod">
          <ac:chgData name="Usuário Convidado" userId="S::urn:spo:tenantanon#9e2f1485-3e53-4662-b1de-0c2bcb66d447::" providerId="AD" clId="Web-{4672F66B-7681-F43C-27B8-90781B9BE657}" dt="2025-08-10T14:49:28.765" v="22" actId="20577"/>
          <ac:spMkLst>
            <pc:docMk/>
            <pc:sldMk cId="0" sldId="260"/>
            <ac:spMk id="59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0:05.256" v="23" actId="20577"/>
        <pc:sldMkLst>
          <pc:docMk/>
          <pc:sldMk cId="0" sldId="264"/>
        </pc:sldMkLst>
        <pc:spChg chg="mod">
          <ac:chgData name="Usuário Convidado" userId="S::urn:spo:tenantanon#9e2f1485-3e53-4662-b1de-0c2bcb66d447::" providerId="AD" clId="Web-{4672F66B-7681-F43C-27B8-90781B9BE657}" dt="2025-08-10T14:50:05.256" v="23" actId="20577"/>
          <ac:spMkLst>
            <pc:docMk/>
            <pc:sldMk cId="0" sldId="264"/>
            <ac:spMk id="95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0:53.915" v="24" actId="20577"/>
        <pc:sldMkLst>
          <pc:docMk/>
          <pc:sldMk cId="0" sldId="269"/>
        </pc:sldMkLst>
        <pc:spChg chg="mod">
          <ac:chgData name="Usuário Convidado" userId="S::urn:spo:tenantanon#9e2f1485-3e53-4662-b1de-0c2bcb66d447::" providerId="AD" clId="Web-{4672F66B-7681-F43C-27B8-90781B9BE657}" dt="2025-08-10T14:50:53.915" v="24" actId="20577"/>
          <ac:spMkLst>
            <pc:docMk/>
            <pc:sldMk cId="0" sldId="269"/>
            <ac:spMk id="151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3:33.469" v="26" actId="20577"/>
        <pc:sldMkLst>
          <pc:docMk/>
          <pc:sldMk cId="0" sldId="282"/>
        </pc:sldMkLst>
        <pc:spChg chg="mod">
          <ac:chgData name="Usuário Convidado" userId="S::urn:spo:tenantanon#9e2f1485-3e53-4662-b1de-0c2bcb66d447::" providerId="AD" clId="Web-{4672F66B-7681-F43C-27B8-90781B9BE657}" dt="2025-08-10T14:53:33.469" v="26" actId="20577"/>
          <ac:spMkLst>
            <pc:docMk/>
            <pc:sldMk cId="0" sldId="282"/>
            <ac:spMk id="268" creationId="{00000000-0000-0000-0000-000000000000}"/>
          </ac:spMkLst>
        </pc:spChg>
      </pc:sldChg>
      <pc:sldChg chg="addSp modSp">
        <pc:chgData name="Usuário Convidado" userId="S::urn:spo:tenantanon#9e2f1485-3e53-4662-b1de-0c2bcb66d447::" providerId="AD" clId="Web-{4672F66B-7681-F43C-27B8-90781B9BE657}" dt="2025-08-10T15:06:43.628" v="172"/>
        <pc:sldMkLst>
          <pc:docMk/>
          <pc:sldMk cId="0" sldId="284"/>
        </pc:sldMkLst>
        <pc:spChg chg="add mod">
          <ac:chgData name="Usuário Convidado" userId="S::urn:spo:tenantanon#9e2f1485-3e53-4662-b1de-0c2bcb66d447::" providerId="AD" clId="Web-{4672F66B-7681-F43C-27B8-90781B9BE657}" dt="2025-08-10T15:06:17.658" v="171" actId="1076"/>
          <ac:spMkLst>
            <pc:docMk/>
            <pc:sldMk cId="0" sldId="284"/>
            <ac:spMk id="4" creationId="{019D4083-5435-BF57-9EC9-28E27995E32D}"/>
          </ac:spMkLst>
        </pc:spChg>
        <pc:spChg chg="mod">
          <ac:chgData name="Usuário Convidado" userId="S::urn:spo:tenantanon#9e2f1485-3e53-4662-b1de-0c2bcb66d447::" providerId="AD" clId="Web-{4672F66B-7681-F43C-27B8-90781B9BE657}" dt="2025-08-10T15:02:35.501" v="117" actId="20577"/>
          <ac:spMkLst>
            <pc:docMk/>
            <pc:sldMk cId="0" sldId="284"/>
            <ac:spMk id="284" creationId="{00000000-0000-0000-0000-000000000000}"/>
          </ac:spMkLst>
        </pc:spChg>
        <pc:spChg chg="mod">
          <ac:chgData name="Usuário Convidado" userId="S::urn:spo:tenantanon#9e2f1485-3e53-4662-b1de-0c2bcb66d447::" providerId="AD" clId="Web-{4672F66B-7681-F43C-27B8-90781B9BE657}" dt="2025-08-10T15:03:26.991" v="131" actId="1076"/>
          <ac:spMkLst>
            <pc:docMk/>
            <pc:sldMk cId="0" sldId="284"/>
            <ac:spMk id="286" creationId="{00000000-0000-0000-0000-000000000000}"/>
          </ac:spMkLst>
        </pc:spChg>
        <pc:spChg chg="mod">
          <ac:chgData name="Usuário Convidado" userId="S::urn:spo:tenantanon#9e2f1485-3e53-4662-b1de-0c2bcb66d447::" providerId="AD" clId="Web-{4672F66B-7681-F43C-27B8-90781B9BE657}" dt="2025-08-10T15:03:52.024" v="137" actId="1076"/>
          <ac:spMkLst>
            <pc:docMk/>
            <pc:sldMk cId="0" sldId="284"/>
            <ac:spMk id="287" creationId="{00000000-0000-0000-0000-000000000000}"/>
          </ac:spMkLst>
        </pc:spChg>
        <pc:grpChg chg="mod">
          <ac:chgData name="Usuário Convidado" userId="S::urn:spo:tenantanon#9e2f1485-3e53-4662-b1de-0c2bcb66d447::" providerId="AD" clId="Web-{4672F66B-7681-F43C-27B8-90781B9BE657}" dt="2025-08-10T15:06:11.580" v="170" actId="1076"/>
          <ac:grpSpMkLst>
            <pc:docMk/>
            <pc:sldMk cId="0" sldId="284"/>
            <ac:grpSpMk id="2" creationId="{A85D84F7-8CC0-5ED4-F4DA-28E5FE09F3F4}"/>
          </ac:grpSpMkLst>
        </pc:grpChg>
        <pc:grpChg chg="add">
          <ac:chgData name="Usuário Convidado" userId="S::urn:spo:tenantanon#9e2f1485-3e53-4662-b1de-0c2bcb66d447::" providerId="AD" clId="Web-{4672F66B-7681-F43C-27B8-90781B9BE657}" dt="2025-08-10T15:06:43.628" v="172"/>
          <ac:grpSpMkLst>
            <pc:docMk/>
            <pc:sldMk cId="0" sldId="284"/>
            <ac:grpSpMk id="5" creationId="{B4E06CC5-D253-5BB6-24F6-1F53ECFB268E}"/>
          </ac:grpSpMkLst>
        </pc:grpChg>
        <pc:picChg chg="mod">
          <ac:chgData name="Usuário Convidado" userId="S::urn:spo:tenantanon#9e2f1485-3e53-4662-b1de-0c2bcb66d447::" providerId="AD" clId="Web-{4672F66B-7681-F43C-27B8-90781B9BE657}" dt="2025-08-10T15:03:34.741" v="133" actId="1076"/>
          <ac:picMkLst>
            <pc:docMk/>
            <pc:sldMk cId="0" sldId="284"/>
            <ac:picMk id="289" creationId="{00000000-0000-0000-0000-000000000000}"/>
          </ac:picMkLst>
        </pc:picChg>
        <pc:picChg chg="mod">
          <ac:chgData name="Usuário Convidado" userId="S::urn:spo:tenantanon#9e2f1485-3e53-4662-b1de-0c2bcb66d447::" providerId="AD" clId="Web-{4672F66B-7681-F43C-27B8-90781B9BE657}" dt="2025-08-10T15:04:05.181" v="140" actId="14100"/>
          <ac:picMkLst>
            <pc:docMk/>
            <pc:sldMk cId="0" sldId="284"/>
            <ac:picMk id="290" creationId="{00000000-0000-0000-0000-000000000000}"/>
          </ac:picMkLst>
        </pc:picChg>
      </pc:sldChg>
      <pc:sldChg chg="modSp">
        <pc:chgData name="Usuário Convidado" userId="S::urn:spo:tenantanon#9e2f1485-3e53-4662-b1de-0c2bcb66d447::" providerId="AD" clId="Web-{4672F66B-7681-F43C-27B8-90781B9BE657}" dt="2025-08-10T14:56:55.114" v="29" actId="20577"/>
        <pc:sldMkLst>
          <pc:docMk/>
          <pc:sldMk cId="411726425" sldId="324"/>
        </pc:sldMkLst>
        <pc:spChg chg="mod">
          <ac:chgData name="Usuário Convidado" userId="S::urn:spo:tenantanon#9e2f1485-3e53-4662-b1de-0c2bcb66d447::" providerId="AD" clId="Web-{4672F66B-7681-F43C-27B8-90781B9BE657}" dt="2025-08-10T14:56:55.114" v="29" actId="20577"/>
          <ac:spMkLst>
            <pc:docMk/>
            <pc:sldMk cId="411726425" sldId="324"/>
            <ac:spMk id="2" creationId="{7592EDCF-D15F-11CA-C4D1-9674F5716A72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6:04.895" v="27" actId="20577"/>
        <pc:sldMkLst>
          <pc:docMk/>
          <pc:sldMk cId="4211428612" sldId="358"/>
        </pc:sldMkLst>
        <pc:spChg chg="mod">
          <ac:chgData name="Usuário Convidado" userId="S::urn:spo:tenantanon#9e2f1485-3e53-4662-b1de-0c2bcb66d447::" providerId="AD" clId="Web-{4672F66B-7681-F43C-27B8-90781B9BE657}" dt="2025-08-10T14:56:04.895" v="27" actId="20577"/>
          <ac:spMkLst>
            <pc:docMk/>
            <pc:sldMk cId="4211428612" sldId="358"/>
            <ac:spMk id="3" creationId="{1CFA807C-55C0-27CA-C709-409F2171D8CC}"/>
          </ac:spMkLst>
        </pc:spChg>
      </pc:sldChg>
    </pc:docChg>
  </pc:docChgLst>
  <pc:docChgLst>
    <pc:chgData name="Luciano Pereira Soares" userId="16c53e34-c952-423e-8700-c0525d23304f" providerId="ADAL" clId="{B5255EFB-6628-40F4-BCA4-4F9D169AC855}"/>
    <pc:docChg chg="undo custSel addSld modSld sldOrd">
      <pc:chgData name="Luciano Pereira Soares" userId="16c53e34-c952-423e-8700-c0525d23304f" providerId="ADAL" clId="{B5255EFB-6628-40F4-BCA4-4F9D169AC855}" dt="2024-08-12T13:25:09.995" v="533"/>
      <pc:docMkLst>
        <pc:docMk/>
      </pc:docMkLst>
      <pc:sldChg chg="modSp mod">
        <pc:chgData name="Luciano Pereira Soares" userId="16c53e34-c952-423e-8700-c0525d23304f" providerId="ADAL" clId="{B5255EFB-6628-40F4-BCA4-4F9D169AC855}" dt="2024-08-05T16:29:25.329" v="134" actId="5793"/>
        <pc:sldMkLst>
          <pc:docMk/>
          <pc:sldMk cId="0" sldId="258"/>
        </pc:sldMkLst>
      </pc:sldChg>
      <pc:sldChg chg="modSp mod">
        <pc:chgData name="Luciano Pereira Soares" userId="16c53e34-c952-423e-8700-c0525d23304f" providerId="ADAL" clId="{B5255EFB-6628-40F4-BCA4-4F9D169AC855}" dt="2024-08-05T16:31:35.212" v="274" actId="27636"/>
        <pc:sldMkLst>
          <pc:docMk/>
          <pc:sldMk cId="0" sldId="284"/>
        </pc:sldMkLst>
      </pc:sldChg>
      <pc:sldChg chg="modSp add mod">
        <pc:chgData name="Luciano Pereira Soares" userId="16c53e34-c952-423e-8700-c0525d23304f" providerId="ADAL" clId="{B5255EFB-6628-40F4-BCA4-4F9D169AC855}" dt="2024-08-05T16:39:25.414" v="529" actId="113"/>
        <pc:sldMkLst>
          <pc:docMk/>
          <pc:sldMk cId="4156643299" sldId="360"/>
        </pc:sldMkLst>
      </pc:sldChg>
      <pc:sldChg chg="add ord">
        <pc:chgData name="Luciano Pereira Soares" userId="16c53e34-c952-423e-8700-c0525d23304f" providerId="ADAL" clId="{B5255EFB-6628-40F4-BCA4-4F9D169AC855}" dt="2024-08-12T13:24:56.928" v="532"/>
        <pc:sldMkLst>
          <pc:docMk/>
          <pc:sldMk cId="0" sldId="364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0" sldId="365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3571666723" sldId="3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4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85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27B5E590-7D06-6FB1-96BF-4C2A9AE4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>
            <a:extLst>
              <a:ext uri="{FF2B5EF4-FFF2-40B4-BE49-F238E27FC236}">
                <a16:creationId xmlns:a16="http://schemas.microsoft.com/office/drawing/2014/main" id="{1E97B33F-93BB-8672-B740-D4F3F4300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>
            <a:extLst>
              <a:ext uri="{FF2B5EF4-FFF2-40B4-BE49-F238E27FC236}">
                <a16:creationId xmlns:a16="http://schemas.microsoft.com/office/drawing/2014/main" id="{04BAE6C0-3D61-39E2-C9BC-1A37F7A39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46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png"/><Relationship Id="rId4" Type="http://schemas.openxmlformats.org/officeDocument/2006/relationships/hyperlink" Target="https://standards.iso.org/ittf/PubliclyAvailableStandards/ISO_IEC_19775-1_2023_ed_4_-_id_82562_Publication_HTML_(en).zi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inde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Part01/components/geometry2D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Usos da Computação Gráfica</a:t>
            </a:r>
            <a:br>
              <a:rPr lang="pt-BR" dirty="0"/>
            </a:br>
            <a:r>
              <a:rPr lang="pt-BR" sz="2000" dirty="0"/>
              <a:t>CAD/ Design / Arquitetura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855719" y="2803589"/>
            <a:ext cx="1775122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noProof="1">
                <a:latin typeface="+mn-lt"/>
              </a:rPr>
              <a:t>SolidWorks</a:t>
            </a:r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DB174-D807-278D-75AE-A6D1D691021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47" y="980685"/>
            <a:ext cx="2552453" cy="1972558"/>
          </a:xfrm>
          <a:prstGeom prst="rect">
            <a:avLst/>
          </a:prstGeom>
        </p:spPr>
      </p:pic>
      <p:pic>
        <p:nvPicPr>
          <p:cNvPr id="5" name="Google Shape;208;p23">
            <a:extLst>
              <a:ext uri="{FF2B5EF4-FFF2-40B4-BE49-F238E27FC236}">
                <a16:creationId xmlns:a16="http://schemas.microsoft.com/office/drawing/2014/main" id="{727F572F-5426-0D03-AF5F-EACA9BB38416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8172" y="1107105"/>
            <a:ext cx="4126082" cy="212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8;p24">
            <a:extLst>
              <a:ext uri="{FF2B5EF4-FFF2-40B4-BE49-F238E27FC236}">
                <a16:creationId xmlns:a16="http://schemas.microsoft.com/office/drawing/2014/main" id="{BC4CCBE4-EC09-A273-7804-16D2724D5596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75" y="3442735"/>
            <a:ext cx="3308427" cy="17599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0;p24">
            <a:extLst>
              <a:ext uri="{FF2B5EF4-FFF2-40B4-BE49-F238E27FC236}">
                <a16:creationId xmlns:a16="http://schemas.microsoft.com/office/drawing/2014/main" id="{30B16546-764B-2DA8-CFF4-2CEC2B5E3D12}"/>
              </a:ext>
            </a:extLst>
          </p:cNvPr>
          <p:cNvSpPr/>
          <p:nvPr/>
        </p:nvSpPr>
        <p:spPr>
          <a:xfrm>
            <a:off x="2076816" y="5202382"/>
            <a:ext cx="666384" cy="29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 dirty="0"/>
          </a:p>
        </p:txBody>
      </p:sp>
      <p:pic>
        <p:nvPicPr>
          <p:cNvPr id="1026" name="Picture 2" descr="SketchUp Tutorials and Training Courses">
            <a:extLst>
              <a:ext uri="{FF2B5EF4-FFF2-40B4-BE49-F238E27FC236}">
                <a16:creationId xmlns:a16="http://schemas.microsoft.com/office/drawing/2014/main" id="{71D295EA-59E1-99A9-C936-647F81B4D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824" y="3442735"/>
            <a:ext cx="3131594" cy="17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8;p22">
            <a:extLst>
              <a:ext uri="{FF2B5EF4-FFF2-40B4-BE49-F238E27FC236}">
                <a16:creationId xmlns:a16="http://schemas.microsoft.com/office/drawing/2014/main" id="{F2C00DA0-310A-99C3-C145-1F610849B26D}"/>
              </a:ext>
            </a:extLst>
          </p:cNvPr>
          <p:cNvSpPr txBox="1">
            <a:spLocks/>
          </p:cNvSpPr>
          <p:nvPr/>
        </p:nvSpPr>
        <p:spPr>
          <a:xfrm>
            <a:off x="6166943" y="5168077"/>
            <a:ext cx="1775122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800" noProof="1">
                <a:latin typeface="+mn-lt"/>
              </a:rPr>
              <a:t>SketchUp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indent="-246380" algn="just">
              <a:lnSpc>
                <a:spcPct val="150000"/>
              </a:lnSpc>
              <a:spcBef>
                <a:spcPts val="0"/>
              </a:spcBef>
              <a:buSzPts val="1700"/>
              <a:buFont typeface="Verdana"/>
              <a:buChar char="●"/>
            </a:pPr>
            <a:r>
              <a:rPr lang="pt-BR" sz="1700" dirty="0"/>
              <a:t>Desenvolver rotinas gráficas por meio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Homem sorrindo em fundo branco&#10;&#10;O conteúdo gerado por IA pode estar incorreto.">
            <a:extLst>
              <a:ext uri="{FF2B5EF4-FFF2-40B4-BE49-F238E27FC236}">
                <a16:creationId xmlns:a16="http://schemas.microsoft.com/office/drawing/2014/main" id="{EF70A8F7-04C7-3D50-57C3-7B1E4B7B2FE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92"/>
          <a:stretch>
            <a:fillRect/>
          </a:stretch>
        </p:blipFill>
        <p:spPr>
          <a:xfrm>
            <a:off x="5880942" y="2119606"/>
            <a:ext cx="862997" cy="11176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Malhas e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Interpolação em Triângulos e </a:t>
            </a:r>
            <a:r>
              <a:rPr lang="pt-BR" sz="1050" dirty="0">
                <a:highlight>
                  <a:srgbClr val="FFFFFF"/>
                </a:highlight>
                <a:latin typeface="+mn-lt"/>
              </a:rPr>
              <a:t>Texturas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</a:t>
            </a:r>
            <a:r>
              <a:rPr lang="pt-BR" sz="1050" dirty="0">
                <a:highlight>
                  <a:srgbClr val="FFFFFF"/>
                </a:highlight>
              </a:rPr>
              <a:t> / Estúdio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- 14 - Arguição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15 - Revisão / Estúdio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18 -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dirty="0">
                <a:highlight>
                  <a:srgbClr val="FFFFFF"/>
                </a:highlight>
                <a:latin typeface="+mn-lt"/>
              </a:rPr>
              <a:t>19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- Ray Casting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20 - Ray </a:t>
            </a:r>
            <a:r>
              <a:rPr lang="pt-BR" sz="1050" dirty="0" err="1">
                <a:highlight>
                  <a:srgbClr val="FFFFFF"/>
                </a:highlight>
              </a:rPr>
              <a:t>Tracing</a:t>
            </a:r>
            <a:r>
              <a:rPr lang="pt-BR" sz="1050" dirty="0">
                <a:highlight>
                  <a:srgbClr val="FFFFFF"/>
                </a:highlight>
              </a:rPr>
              <a:t> 1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21 - Ray </a:t>
            </a:r>
            <a:r>
              <a:rPr lang="pt-BR" sz="1050" dirty="0" err="1">
                <a:highlight>
                  <a:srgbClr val="FFFFFF"/>
                </a:highlight>
              </a:rPr>
              <a:t>Tracing</a:t>
            </a:r>
            <a:r>
              <a:rPr lang="pt-BR" sz="1050" dirty="0">
                <a:highlight>
                  <a:srgbClr val="FFFFFF"/>
                </a:highlight>
              </a:rPr>
              <a:t> 2</a:t>
            </a:r>
            <a:endParaRPr lang="pt-BR" sz="1050" b="0" dirty="0">
              <a:solidFill>
                <a:srgbClr val="0451A5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22 - Ray </a:t>
            </a:r>
            <a:r>
              <a:rPr lang="pt-BR" sz="1050" dirty="0" err="1">
                <a:highlight>
                  <a:srgbClr val="FFFFFF"/>
                </a:highlight>
              </a:rPr>
              <a:t>Marching</a:t>
            </a:r>
            <a:r>
              <a:rPr lang="pt-BR" sz="1050" dirty="0">
                <a:highlight>
                  <a:srgbClr val="FFFFFF"/>
                </a:highlight>
              </a:rPr>
              <a:t>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Revisão / Estúdio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24 - Revisão / Estúdio</a:t>
            </a:r>
          </a:p>
          <a:p>
            <a:r>
              <a:rPr lang="pt-BR" sz="1050" dirty="0">
                <a:highlight>
                  <a:srgbClr val="FFFFFF"/>
                </a:highlight>
              </a:rPr>
              <a:t>- 25 - Arguição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A56-C6D7-93CE-2B54-442E2A9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Scratchapixel</a:t>
            </a:r>
            <a:r>
              <a:rPr lang="en-US" dirty="0"/>
              <a:t> (boa </a:t>
            </a:r>
            <a:r>
              <a:rPr lang="en-US" dirty="0" err="1"/>
              <a:t>fonte</a:t>
            </a:r>
            <a:r>
              <a:rPr lang="en-US" dirty="0"/>
              <a:t> online)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7C61-B6F1-75E7-6381-C39C1CCD2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2BEC9-C146-F1A0-1C90-F0F2DFABC55F}"/>
              </a:ext>
            </a:extLst>
          </p:cNvPr>
          <p:cNvSpPr txBox="1"/>
          <p:nvPr/>
        </p:nvSpPr>
        <p:spPr>
          <a:xfrm>
            <a:off x="390548" y="502736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www.scratchapixel.com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A48B1-930B-A8BA-5300-F4006EF327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224" y="789670"/>
            <a:ext cx="5596128" cy="4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6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55600">
              <a:spcBef>
                <a:spcPts val="0"/>
              </a:spcBef>
              <a:buChar char="●"/>
            </a:pPr>
            <a:r>
              <a:rPr lang="pt-BR" dirty="0"/>
              <a:t>Projetos do Curso : Projetos 1, 2 e 3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pt-BR" sz="1800" dirty="0"/>
              <a:t>Para os projetos 1 e 3, haverá uma arguição (nota final: média geométrica entre as notas do projeto e da arguição)</a:t>
            </a:r>
          </a:p>
          <a:p>
            <a:pPr lvl="1">
              <a:spcBef>
                <a:spcPts val="0"/>
              </a:spcBef>
              <a:buChar char="○"/>
            </a:pPr>
            <a:r>
              <a:rPr lang="pt-BR" sz="1800" dirty="0"/>
              <a:t>Pesos: 40% (P1), 20% (P2) e 40% (P3)</a:t>
            </a:r>
          </a:p>
          <a:p>
            <a:pPr marL="101600" indent="0">
              <a:spcBef>
                <a:spcPts val="0"/>
              </a:spcBef>
            </a:pPr>
            <a:endParaRPr lang="pt-BR" sz="1800" b="1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4E06CC5-D253-5BB6-24F6-1F53ECFB268E}"/>
              </a:ext>
            </a:extLst>
          </p:cNvPr>
          <p:cNvGrpSpPr/>
          <p:nvPr/>
        </p:nvGrpSpPr>
        <p:grpSpPr>
          <a:xfrm>
            <a:off x="303743" y="2857233"/>
            <a:ext cx="8178631" cy="2403964"/>
            <a:chOff x="303743" y="2857233"/>
            <a:chExt cx="8178631" cy="24039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5D84F7-8CC0-5ED4-F4DA-28E5FE09F3F4}"/>
                </a:ext>
              </a:extLst>
            </p:cNvPr>
            <p:cNvGrpSpPr/>
            <p:nvPr/>
          </p:nvGrpSpPr>
          <p:grpSpPr>
            <a:xfrm>
              <a:off x="303743" y="3066583"/>
              <a:ext cx="8178631" cy="2194614"/>
              <a:chOff x="1527642" y="2770329"/>
              <a:chExt cx="5424147" cy="1455488"/>
            </a:xfrm>
          </p:grpSpPr>
          <p:sp>
            <p:nvSpPr>
              <p:cNvPr id="286" name="Google Shape;286;p32"/>
              <p:cNvSpPr/>
              <p:nvPr/>
            </p:nvSpPr>
            <p:spPr>
              <a:xfrm>
                <a:off x="1527642" y="2770329"/>
                <a:ext cx="1568544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Projeto 1</a:t>
                </a:r>
                <a:r>
                  <a:rPr lang="pt-BR" sz="1800" dirty="0">
                    <a:solidFill>
                      <a:schemeClr val="dk1"/>
                    </a:solidFill>
                  </a:rPr>
                  <a:t>:</a:t>
                </a:r>
                <a:endParaRPr lang="pt-BR" dirty="0">
                  <a:solidFill>
                    <a:schemeClr val="dk1"/>
                  </a:solidFill>
                </a:endParaRPr>
              </a:p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 dirty="0" err="1">
                    <a:solidFill>
                      <a:schemeClr val="dk1"/>
                    </a:solidFill>
                  </a:rPr>
                  <a:t>Rasterizador</a:t>
                </a:r>
                <a:r>
                  <a:rPr lang="pt-BR" sz="1800" dirty="0">
                    <a:solidFill>
                      <a:schemeClr val="dk1"/>
                    </a:solidFill>
                  </a:rPr>
                  <a:t> (CPU)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7" name="Google Shape;287;p32"/>
              <p:cNvSpPr/>
              <p:nvPr/>
            </p:nvSpPr>
            <p:spPr>
              <a:xfrm>
                <a:off x="3759324" y="2770340"/>
                <a:ext cx="1237324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Projeto </a:t>
                </a:r>
                <a:r>
                  <a:rPr lang="pt-BR" sz="1800" dirty="0">
                    <a:solidFill>
                      <a:schemeClr val="dk1"/>
                    </a:solidFill>
                  </a:rPr>
                  <a:t>2</a:t>
                </a:r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endParaRPr lang="pt-BR" sz="1800" dirty="0">
                  <a:solidFill>
                    <a:schemeClr val="dk1"/>
                  </a:solidFill>
                </a:endParaRPr>
              </a:p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Shaders</a:t>
                </a:r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(GPU)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</a:endParaRPr>
              </a:p>
            </p:txBody>
          </p:sp>
          <p:pic>
            <p:nvPicPr>
              <p:cNvPr id="289" name="Google Shape;289;p32"/>
              <p:cNvPicPr preferRelativeResize="0"/>
              <p:nvPr/>
            </p:nvPicPr>
            <p:blipFill rotWithShape="1">
              <a:blip r:embed="rId5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27807" y="3242479"/>
                <a:ext cx="1478400" cy="9516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32"/>
              <p:cNvPicPr preferRelativeResize="0"/>
              <p:nvPr/>
            </p:nvPicPr>
            <p:blipFill>
              <a:blip r:embed="rId6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0722" y="3261973"/>
                <a:ext cx="1421067" cy="9638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Google Shape;287;p32">
              <a:extLst>
                <a:ext uri="{FF2B5EF4-FFF2-40B4-BE49-F238E27FC236}">
                  <a16:creationId xmlns:a16="http://schemas.microsoft.com/office/drawing/2014/main" id="{019D4083-5435-BF57-9EC9-28E27995E32D}"/>
                </a:ext>
              </a:extLst>
            </p:cNvPr>
            <p:cNvSpPr/>
            <p:nvPr/>
          </p:nvSpPr>
          <p:spPr>
            <a:xfrm>
              <a:off x="6478189" y="2857233"/>
              <a:ext cx="1865660" cy="950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3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endParaRPr lang="pt-BR" sz="1800" dirty="0">
                <a:solidFill>
                  <a:schemeClr val="dk1"/>
                </a:solidFill>
              </a:endParaRPr>
            </a:p>
            <a:p>
              <a:pPr algn="ctr"/>
              <a:r>
                <a:rPr lang="pt-BR" sz="1800" dirty="0">
                  <a:solidFill>
                    <a:schemeClr val="dk1"/>
                  </a:solidFill>
                </a:rPr>
                <a:t>Ray </a:t>
              </a:r>
              <a:r>
                <a:rPr lang="pt-BR" sz="1800" dirty="0" err="1">
                  <a:solidFill>
                    <a:schemeClr val="dk1"/>
                  </a:solidFill>
                </a:rPr>
                <a:t>Tracing</a:t>
              </a:r>
              <a:r>
                <a:rPr lang="pt-BR" sz="1800" dirty="0">
                  <a:solidFill>
                    <a:schemeClr val="dk1"/>
                  </a:solidFill>
                </a:rPr>
                <a:t> </a:t>
              </a:r>
              <a:r>
                <a:rPr lang="pt-BR" dirty="0">
                  <a:solidFill>
                    <a:schemeClr val="dk1"/>
                  </a:solidFill>
                </a:rPr>
                <a:t>OU</a:t>
              </a:r>
            </a:p>
            <a:p>
              <a:pPr algn="ctr"/>
              <a:r>
                <a:rPr lang="pt-BR" sz="1800" dirty="0"/>
                <a:t>Ray </a:t>
              </a:r>
              <a:r>
                <a:rPr lang="pt-BR" sz="1800" err="1"/>
                <a:t>Marching</a:t>
              </a:r>
              <a:endParaRPr lang="pt-BR" sz="1800"/>
            </a:p>
          </p:txBody>
        </p:sp>
      </p:grpSp>
      <p:pic>
        <p:nvPicPr>
          <p:cNvPr id="3" name="capture">
            <a:hlinkClick r:id="" action="ppaction://media"/>
            <a:extLst>
              <a:ext uri="{FF2B5EF4-FFF2-40B4-BE49-F238E27FC236}">
                <a16:creationId xmlns:a16="http://schemas.microsoft.com/office/drawing/2014/main" id="{17D1D1D7-22A3-791F-EC7D-4467E07ABA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64105" y="3778500"/>
            <a:ext cx="2615790" cy="1471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Ferramentas de Inteligência Artificial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as tarefas e discussões conceituais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pediremos que vocês não usem ferramentas de IA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indent="0"/>
            <a:r>
              <a:rPr lang="pt-BR" b="1" dirty="0"/>
              <a:t>Para exercícios práticos e projetos</a:t>
            </a:r>
          </a:p>
          <a:p>
            <a:pPr marL="0" indent="0"/>
            <a:r>
              <a:rPr lang="pt-BR" dirty="0"/>
              <a:t>use com moderação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3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praticar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Material, atributo: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dirty="0"/>
              <a:t>Formato Universal de Transferência de dados 3D</a:t>
            </a:r>
            <a:endParaRPr sz="2400" dirty="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Um padrão aberto</a:t>
            </a:r>
            <a:endParaRPr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Fácil de entender e modelar</a:t>
            </a:r>
            <a:endParaRPr sz="18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Portável entre plataformas</a:t>
            </a:r>
            <a:endParaRPr sz="18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Fácil de ensinar e programar</a:t>
            </a:r>
            <a:endParaRPr dirty="0"/>
          </a:p>
        </p:txBody>
      </p:sp>
      <p:sp>
        <p:nvSpPr>
          <p:cNvPr id="788" name="Google Shape;788;p71"/>
          <p:cNvSpPr/>
          <p:nvPr/>
        </p:nvSpPr>
        <p:spPr>
          <a:xfrm>
            <a:off x="383889" y="4980511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 dirty="0"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AAF86-F405-FD54-5921-56D582519A5E}"/>
              </a:ext>
            </a:extLst>
          </p:cNvPr>
          <p:cNvSpPr txBox="1"/>
          <p:nvPr/>
        </p:nvSpPr>
        <p:spPr>
          <a:xfrm>
            <a:off x="383889" y="5349811"/>
            <a:ext cx="83762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https://standards.iso.org/ittf/PubliclyAvailableStandards/ISO_IEC_19775-1_2023_ed_4_-_id_82562_Publication_HTML_(en).zip</a:t>
            </a:r>
            <a:r>
              <a:rPr lang="en-US" sz="105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EFBF-678C-F94B-C077-D5021E9D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50" y="3020612"/>
            <a:ext cx="3575304" cy="1959899"/>
          </a:xfrm>
          <a:prstGeom prst="rect">
            <a:avLst/>
          </a:prstGeom>
        </p:spPr>
      </p:pic>
      <p:pic>
        <p:nvPicPr>
          <p:cNvPr id="1026" name="Picture 2" descr="ISO - ISO name and logo">
            <a:extLst>
              <a:ext uri="{FF2B5EF4-FFF2-40B4-BE49-F238E27FC236}">
                <a16:creationId xmlns:a16="http://schemas.microsoft.com/office/drawing/2014/main" id="{96FEBF55-6A24-9EE3-2536-2B9DF244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081" y="3052190"/>
            <a:ext cx="599485" cy="5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C0B32-E43F-573E-560A-BB4C1FF18994}"/>
              </a:ext>
            </a:extLst>
          </p:cNvPr>
          <p:cNvSpPr txBox="1"/>
          <p:nvPr/>
        </p:nvSpPr>
        <p:spPr>
          <a:xfrm>
            <a:off x="329173" y="2736976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Norma Técnica</a:t>
            </a:r>
          </a:p>
        </p:txBody>
      </p:sp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582572" y="5401770"/>
            <a:ext cx="8428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en-US" sz="1400" dirty="0">
                <a:hlinkClick r:id="rId3"/>
              </a:rPr>
              <a:t>https://www.web3d.org/documents/specifications/19775-1/V4.0/index.html</a:t>
            </a:r>
            <a:r>
              <a:rPr lang="en-US" sz="1400" dirty="0"/>
              <a:t> </a:t>
            </a:r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238703"/>
            <a:ext cx="7816349" cy="405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en-US" sz="1200" dirty="0">
                <a:hlinkClick r:id="rId3"/>
              </a:rPr>
              <a:t>https://www.web3d.org/documents/specifications/19775-1/V4.0/Part01/components/geometry2D.html</a:t>
            </a:r>
            <a:r>
              <a:rPr lang="en-US" sz="1200" dirty="0"/>
              <a:t> 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Segundas-feiras das 9:30 às 11:00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Luciano Soares: lucianops@insper.edu.br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Fabio </a:t>
            </a:r>
            <a:r>
              <a:rPr lang="pt-BR" dirty="0" err="1"/>
              <a:t>Orfali</a:t>
            </a:r>
            <a:r>
              <a:rPr lang="pt-BR" dirty="0"/>
              <a:t>: fabioo1@insper.edu.br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73F9-6BAB-4CB8-86A3-33CA9E3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r>
              <a:rPr lang="en-US" dirty="0"/>
              <a:t> </a:t>
            </a:r>
            <a:r>
              <a:rPr lang="pt-BR" dirty="0"/>
              <a:t>Polypoint2D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8B8CB-F7DC-E8D0-AFF6-0C41123B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54589-5C41-4A7F-21C4-63139D03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811626"/>
            <a:ext cx="2781300" cy="1789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1A74-E6AE-8A7E-843C-568AE1B6016C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Polypoint2D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1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03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Polyline2D</a:t>
            </a:r>
            <a:endParaRPr dirty="0"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724E1-9628-CC0A-E6D7-9E1CE36317E1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lineSegments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diffuseColor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0 0'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0.5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A65A-65E9-ED75-7A43-5365B04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82" y="3815116"/>
            <a:ext cx="2650236" cy="17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en-US"/>
              <a:t>Appearance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fillProperties	NULL 	[FillProperties]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lineProperties 	NULL 	[LineProperties]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noProof="1"/>
              <a:t>	SFNode	[in,out]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MFNode	[in,out]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textureTransform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}</a:t>
            </a:r>
            <a:endParaRPr lang="en-US" sz="18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Outros </a:t>
            </a: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88237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 dirty="0"/>
          </a:p>
          <a:p>
            <a:pPr lvl="0"/>
            <a:r>
              <a:rPr lang="pt-BR" sz="1200" u="sng" dirty="0">
                <a:solidFill>
                  <a:schemeClr val="dk1"/>
                </a:solidFill>
              </a:rPr>
              <a:t>https://www.web3d.org/x3d/</a:t>
            </a:r>
            <a:r>
              <a:rPr lang="pt-BR" sz="1200" u="sng" dirty="0" err="1">
                <a:solidFill>
                  <a:schemeClr val="dk1"/>
                </a:solidFill>
              </a:rPr>
              <a:t>content</a:t>
            </a:r>
            <a:r>
              <a:rPr lang="pt-BR" sz="1200" u="sng" dirty="0">
                <a:solidFill>
                  <a:schemeClr val="dk1"/>
                </a:solidFill>
              </a:rPr>
              <a:t>/</a:t>
            </a:r>
            <a:r>
              <a:rPr lang="pt-BR" sz="1200" u="sng" dirty="0" err="1">
                <a:solidFill>
                  <a:schemeClr val="dk1"/>
                </a:solidFill>
              </a:rPr>
              <a:t>examples</a:t>
            </a:r>
            <a:r>
              <a:rPr lang="pt-BR" sz="1200" u="sng" dirty="0">
                <a:solidFill>
                  <a:schemeClr val="dk1"/>
                </a:solidFill>
              </a:rPr>
              <a:t>/X3dForWebAuthors/Chapter10Geometry2D/Polyline2dExampleIndex.html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350" y="63373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520" indent="-215900"/>
            <a:r>
              <a:rPr lang="pt-BR" dirty="0"/>
              <a:t>Uma forma é criar um HTML e chamar os scripts em Javascript para rodar seu X3D diretamente.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Sim. Neste curso iremos bem a fundo no funcionamento dos algoritmos que geram os gráficos, e vocês verão na prática como o conhecimento matemático é importante.</a:t>
            </a:r>
            <a:endParaRPr dirty="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Funcionamento dos Displays</a:t>
            </a:r>
            <a:br>
              <a:rPr lang="pt-BR" dirty="0"/>
            </a:br>
            <a:r>
              <a:rPr lang="pt-BR" dirty="0"/>
              <a:t>(Dispositivos Apple)</a:t>
            </a:r>
            <a:endParaRPr dirty="0"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9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38149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354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3244354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 dirty="0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  <p:pic>
        <p:nvPicPr>
          <p:cNvPr id="2050" name="Picture 2" descr="A grid of Micro-OLED pixels magnified so that each pixel's red, blue, and green sub pixels are defined.">
            <a:extLst>
              <a:ext uri="{FF2B5EF4-FFF2-40B4-BE49-F238E27FC236}">
                <a16:creationId xmlns:a16="http://schemas.microsoft.com/office/drawing/2014/main" id="{EEC41163-79A9-E526-1D04-B48390BF2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537" y="1608350"/>
            <a:ext cx="2107867" cy="2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50;p48">
            <a:extLst>
              <a:ext uri="{FF2B5EF4-FFF2-40B4-BE49-F238E27FC236}">
                <a16:creationId xmlns:a16="http://schemas.microsoft.com/office/drawing/2014/main" id="{BAD9DBAA-A736-EA4C-18E5-5EE5943A23FA}"/>
              </a:ext>
            </a:extLst>
          </p:cNvPr>
          <p:cNvSpPr txBox="1"/>
          <p:nvPr/>
        </p:nvSpPr>
        <p:spPr>
          <a:xfrm>
            <a:off x="6404604" y="4398049"/>
            <a:ext cx="2107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highlight>
                  <a:srgbClr val="F9F9F9"/>
                </a:highlight>
              </a:rPr>
              <a:t>Vision Pro</a:t>
            </a:r>
            <a:endParaRPr sz="2000" b="1" dirty="0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Profundidade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58C655E8-13F7-76B1-46B9-7001359C9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>
            <a:extLst>
              <a:ext uri="{FF2B5EF4-FFF2-40B4-BE49-F238E27FC236}">
                <a16:creationId xmlns:a16="http://schemas.microsoft.com/office/drawing/2014/main" id="{A76BAF76-0E86-6247-F4A6-16561E988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Vai precisar programar muito nesse curso ?</a:t>
            </a:r>
            <a:endParaRPr dirty="0"/>
          </a:p>
        </p:txBody>
      </p:sp>
      <p:sp>
        <p:nvSpPr>
          <p:cNvPr id="76" name="Google Shape;76;p10">
            <a:extLst>
              <a:ext uri="{FF2B5EF4-FFF2-40B4-BE49-F238E27FC236}">
                <a16:creationId xmlns:a16="http://schemas.microsoft.com/office/drawing/2014/main" id="{F7DAB0EB-47DA-45A0-842D-456EBBAD7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Sim. Usaremos linguagens como Python e Javascript para desenvolver os projetos, não se usará recursos muito avançados das linguagens, mas você ira se deparar com alguns estruturas mais elaboradas.</a:t>
            </a:r>
            <a:endParaRPr dirty="0"/>
          </a:p>
        </p:txBody>
      </p:sp>
      <p:sp>
        <p:nvSpPr>
          <p:cNvPr id="77" name="Google Shape;77;p10">
            <a:extLst>
              <a:ext uri="{FF2B5EF4-FFF2-40B4-BE49-F238E27FC236}">
                <a16:creationId xmlns:a16="http://schemas.microsoft.com/office/drawing/2014/main" id="{0083DA00-3A34-1FD2-5E27-EC4700B18A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8D9A-1BDB-47B5-8736-135D9238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" y="2791878"/>
            <a:ext cx="6492240" cy="24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976A98-8DA0-08DB-4796-E87236FAA612}"/>
              </a:ext>
            </a:extLst>
          </p:cNvPr>
          <p:cNvSpPr/>
          <p:nvPr/>
        </p:nvSpPr>
        <p:spPr>
          <a:xfrm>
            <a:off x="5379244" y="3566375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69E971-098E-2A49-B12B-DE70D2FA4D52}"/>
              </a:ext>
            </a:extLst>
          </p:cNvPr>
          <p:cNvSpPr/>
          <p:nvPr/>
        </p:nvSpPr>
        <p:spPr>
          <a:xfrm>
            <a:off x="5743624" y="3565439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C73B1E-DF45-DC49-44AB-4C8C1B4D433F}"/>
              </a:ext>
            </a:extLst>
          </p:cNvPr>
          <p:cNvSpPr/>
          <p:nvPr/>
        </p:nvSpPr>
        <p:spPr>
          <a:xfrm>
            <a:off x="6103339" y="3247348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ED4FD-F6B7-5948-F5BD-9D96F6EC73E3}"/>
              </a:ext>
            </a:extLst>
          </p:cNvPr>
          <p:cNvSpPr/>
          <p:nvPr/>
        </p:nvSpPr>
        <p:spPr>
          <a:xfrm>
            <a:off x="6466142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FF67-DC2E-D4CD-090D-EF08DD4C71E4}"/>
              </a:ext>
            </a:extLst>
          </p:cNvPr>
          <p:cNvSpPr/>
          <p:nvPr/>
        </p:nvSpPr>
        <p:spPr>
          <a:xfrm>
            <a:off x="6831067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2A3CA6-07E3-3445-FD64-F9100BB60AF4}"/>
              </a:ext>
            </a:extLst>
          </p:cNvPr>
          <p:cNvSpPr/>
          <p:nvPr/>
        </p:nvSpPr>
        <p:spPr>
          <a:xfrm>
            <a:off x="7189809" y="2922616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59675D-008F-C628-D9C2-1B61F61B9067}"/>
              </a:ext>
            </a:extLst>
          </p:cNvPr>
          <p:cNvSpPr/>
          <p:nvPr/>
        </p:nvSpPr>
        <p:spPr>
          <a:xfrm>
            <a:off x="7557502" y="2923304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Google Shape;501;p54">
            <a:extLst>
              <a:ext uri="{FF2B5EF4-FFF2-40B4-BE49-F238E27FC236}">
                <a16:creationId xmlns:a16="http://schemas.microsoft.com/office/drawing/2014/main" id="{B4C9D2DF-A329-EDF4-C894-8CA18B22B8A4}"/>
              </a:ext>
            </a:extLst>
          </p:cNvPr>
          <p:cNvGraphicFramePr/>
          <p:nvPr/>
        </p:nvGraphicFramePr>
        <p:xfrm>
          <a:off x="4653107" y="2599206"/>
          <a:ext cx="3626070" cy="2247532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6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Autofit/>
          </a:bodyPr>
          <a:lstStyle/>
          <a:p>
            <a:pPr>
              <a:buSzPts val="2600"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339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Vamos assumir que a linha é representada por (x</a:t>
            </a:r>
            <a:r>
              <a:rPr lang="pt-BR" baseline="-25000" dirty="0"/>
              <a:t>0</a:t>
            </a:r>
            <a:r>
              <a:rPr lang="pt-BR" dirty="0"/>
              <a:t>, y</a:t>
            </a:r>
            <a:r>
              <a:rPr lang="pt-BR" baseline="-25000" dirty="0"/>
              <a:t>0</a:t>
            </a:r>
            <a:r>
              <a:rPr lang="pt-BR" dirty="0"/>
              <a:t>) e  (x</a:t>
            </a:r>
            <a:r>
              <a:rPr lang="pt-BR" baseline="-25000" dirty="0"/>
              <a:t>1</a:t>
            </a:r>
            <a:r>
              <a:rPr lang="pt-BR" dirty="0"/>
              <a:t>, y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indent="0">
              <a:spcBef>
                <a:spcPts val="0"/>
              </a:spcBef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(y</a:t>
            </a:r>
            <a:r>
              <a:rPr lang="pt-BR" baseline="-25000" dirty="0"/>
              <a:t>1</a:t>
            </a:r>
            <a:r>
              <a:rPr lang="pt-BR" dirty="0"/>
              <a:t>-y</a:t>
            </a:r>
            <a:r>
              <a:rPr lang="pt-BR" baseline="-25000" dirty="0"/>
              <a:t>0</a:t>
            </a:r>
            <a:r>
              <a:rPr lang="pt-BR" dirty="0"/>
              <a:t>)/(x</a:t>
            </a:r>
            <a:r>
              <a:rPr lang="pt-BR" baseline="-25000" dirty="0"/>
              <a:t>1</a:t>
            </a:r>
            <a:r>
              <a:rPr lang="pt-BR" dirty="0"/>
              <a:t>-x</a:t>
            </a:r>
            <a:r>
              <a:rPr lang="pt-BR" baseline="-25000" dirty="0"/>
              <a:t>0</a:t>
            </a:r>
            <a:r>
              <a:rPr lang="pt-BR" dirty="0"/>
              <a:t>)</a:t>
            </a:r>
            <a:endParaRPr dirty="0"/>
          </a:p>
          <a:p>
            <a:pPr marL="0" indent="0"/>
            <a:r>
              <a:rPr lang="pt-BR" dirty="0"/>
              <a:t>Considere o </a:t>
            </a:r>
            <a:r>
              <a:rPr lang="pt-BR" u="sng" dirty="0"/>
              <a:t>caso especial </a:t>
            </a:r>
            <a:r>
              <a:rPr lang="pt-BR" dirty="0"/>
              <a:t>onde:</a:t>
            </a:r>
            <a:endParaRPr dirty="0"/>
          </a:p>
          <a:p>
            <a:pPr marL="0" indent="0"/>
            <a:r>
              <a:rPr lang="pt-BR" dirty="0"/>
              <a:t>	x</a:t>
            </a:r>
            <a:r>
              <a:rPr lang="pt-BR" baseline="-25000" dirty="0"/>
              <a:t>0</a:t>
            </a:r>
            <a:r>
              <a:rPr lang="pt-BR" dirty="0"/>
              <a:t> &lt; x</a:t>
            </a:r>
            <a:r>
              <a:rPr lang="pt-BR" baseline="-25000" dirty="0"/>
              <a:t>1</a:t>
            </a:r>
            <a:r>
              <a:rPr lang="pt-BR" dirty="0"/>
              <a:t> e y</a:t>
            </a:r>
            <a:r>
              <a:rPr lang="pt-BR" baseline="-25000" dirty="0"/>
              <a:t>0</a:t>
            </a:r>
            <a:r>
              <a:rPr lang="pt-BR" dirty="0"/>
              <a:t> &lt; y</a:t>
            </a:r>
            <a:r>
              <a:rPr lang="pt-BR" baseline="-25000" dirty="0"/>
              <a:t>1</a:t>
            </a:r>
            <a:endParaRPr dirty="0"/>
          </a:p>
          <a:p>
            <a:pPr marL="0" indent="0"/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440"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ctr" anchorCtr="0">
            <a:noAutofit/>
          </a:bodyPr>
          <a:lstStyle/>
          <a:p>
            <a:fld id="{00000000-1234-1234-1234-123412341234}" type="slidenum">
              <a:rPr lang="pt-BR"/>
              <a:pPr/>
              <a:t>62</a:t>
            </a:fld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206904" y="1942037"/>
            <a:ext cx="2602850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pPr algn="ctr"/>
            <a:r>
              <a:rPr lang="pt-BR" sz="1440" dirty="0">
                <a:solidFill>
                  <a:srgbClr val="C00000"/>
                </a:solidFill>
              </a:rPr>
              <a:t>Assuma que os pixels estão coordenadas inteiras</a:t>
            </a:r>
            <a:endParaRPr sz="1620" dirty="0"/>
          </a:p>
        </p:txBody>
      </p:sp>
      <p:sp>
        <p:nvSpPr>
          <p:cNvPr id="516" name="Google Shape;516;p55"/>
          <p:cNvSpPr/>
          <p:nvPr/>
        </p:nvSpPr>
        <p:spPr>
          <a:xfrm>
            <a:off x="628874" y="2860028"/>
            <a:ext cx="3127157" cy="16262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y0;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=x0;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&lt;=x1;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</a:pP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342299" y="4695560"/>
            <a:ext cx="2862270" cy="5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20" dirty="0">
                <a:solidFill>
                  <a:schemeClr val="dk1"/>
                </a:solidFill>
              </a:rPr>
              <a:t>Essa é a base para o </a:t>
            </a:r>
            <a:br>
              <a:rPr lang="pt-BR" sz="1620" dirty="0">
                <a:solidFill>
                  <a:schemeClr val="dk1"/>
                </a:solidFill>
              </a:rPr>
            </a:br>
            <a:r>
              <a:rPr lang="pt-BR" sz="1620" b="1" dirty="0">
                <a:solidFill>
                  <a:schemeClr val="dk1"/>
                </a:solidFill>
              </a:rPr>
              <a:t>Algoritmo de </a:t>
            </a:r>
            <a:r>
              <a:rPr lang="pt-BR" sz="1620" b="1" dirty="0" err="1">
                <a:solidFill>
                  <a:schemeClr val="dk1"/>
                </a:solidFill>
              </a:rPr>
              <a:t>Bresenham</a:t>
            </a:r>
            <a:endParaRPr sz="1620" b="1" dirty="0">
              <a:solidFill>
                <a:schemeClr val="dk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652C95-4096-0991-8B3F-59B731D40B53}"/>
              </a:ext>
            </a:extLst>
          </p:cNvPr>
          <p:cNvCxnSpPr>
            <a:cxnSpLocks/>
          </p:cNvCxnSpPr>
          <p:nvPr/>
        </p:nvCxnSpPr>
        <p:spPr>
          <a:xfrm flipV="1">
            <a:off x="5582500" y="3086788"/>
            <a:ext cx="2143079" cy="636182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871EAE-D1FB-EE08-5451-D0816289876F}"/>
              </a:ext>
            </a:extLst>
          </p:cNvPr>
          <p:cNvCxnSpPr>
            <a:cxnSpLocks/>
          </p:cNvCxnSpPr>
          <p:nvPr/>
        </p:nvCxnSpPr>
        <p:spPr>
          <a:xfrm flipV="1">
            <a:off x="5582500" y="3619500"/>
            <a:ext cx="340496" cy="10347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069D72-F113-76F2-96C0-4CA823BBE5F8}"/>
              </a:ext>
            </a:extLst>
          </p:cNvPr>
          <p:cNvCxnSpPr>
            <a:cxnSpLocks/>
          </p:cNvCxnSpPr>
          <p:nvPr/>
        </p:nvCxnSpPr>
        <p:spPr>
          <a:xfrm flipV="1">
            <a:off x="5922996" y="3514725"/>
            <a:ext cx="358742" cy="104775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96386E-8F53-C9F7-7B97-D6D35D5FBD62}"/>
              </a:ext>
            </a:extLst>
          </p:cNvPr>
          <p:cNvCxnSpPr>
            <a:cxnSpLocks/>
          </p:cNvCxnSpPr>
          <p:nvPr/>
        </p:nvCxnSpPr>
        <p:spPr>
          <a:xfrm flipH="1">
            <a:off x="6281737" y="3404880"/>
            <a:ext cx="372302" cy="109846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1978D-20DE-8E47-75F2-3509D87DC9F3}"/>
              </a:ext>
            </a:extLst>
          </p:cNvPr>
          <p:cNvCxnSpPr>
            <a:cxnSpLocks/>
          </p:cNvCxnSpPr>
          <p:nvPr/>
        </p:nvCxnSpPr>
        <p:spPr>
          <a:xfrm flipV="1">
            <a:off x="6654040" y="3298031"/>
            <a:ext cx="358742" cy="106848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7038A4-24F5-FECC-ED2C-E83D7058EE4E}"/>
              </a:ext>
            </a:extLst>
          </p:cNvPr>
          <p:cNvCxnSpPr>
            <a:cxnSpLocks/>
          </p:cNvCxnSpPr>
          <p:nvPr/>
        </p:nvCxnSpPr>
        <p:spPr>
          <a:xfrm flipV="1">
            <a:off x="7012781" y="3188494"/>
            <a:ext cx="381000" cy="108039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9DD76-B10C-9B68-62CA-0B3FD80555A4}"/>
              </a:ext>
            </a:extLst>
          </p:cNvPr>
          <p:cNvCxnSpPr>
            <a:cxnSpLocks/>
          </p:cNvCxnSpPr>
          <p:nvPr/>
        </p:nvCxnSpPr>
        <p:spPr>
          <a:xfrm flipH="1">
            <a:off x="7393781" y="3086789"/>
            <a:ext cx="331797" cy="100207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B518DC-5907-A2E1-D304-6F3023097A02}"/>
              </a:ext>
            </a:extLst>
          </p:cNvPr>
          <p:cNvSpPr txBox="1"/>
          <p:nvPr/>
        </p:nvSpPr>
        <p:spPr>
          <a:xfrm>
            <a:off x="5323472" y="3502603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BE6E1B-E73F-28F0-FBF9-6F8F0FBA846D}"/>
              </a:ext>
            </a:extLst>
          </p:cNvPr>
          <p:cNvSpPr txBox="1"/>
          <p:nvPr/>
        </p:nvSpPr>
        <p:spPr>
          <a:xfrm>
            <a:off x="7501144" y="2865999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453CEAA-C463-20C2-1C56-4F9B3A77F4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39313" y="2202367"/>
            <a:ext cx="1548915" cy="154261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F62C95F-19FA-DFE7-BC01-65F9AA0AA2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0297" y="2668092"/>
            <a:ext cx="1319677" cy="38823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5" grpId="0"/>
      <p:bldP spid="38" grpId="0"/>
      <p:bldP spid="3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curso,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3" name="Picture 2" descr="A low poly bunny rabbit with colorful eggs&#10;&#10;Description automatically generated">
            <a:extLst>
              <a:ext uri="{FF2B5EF4-FFF2-40B4-BE49-F238E27FC236}">
                <a16:creationId xmlns:a16="http://schemas.microsoft.com/office/drawing/2014/main" id="{E61A873F-F2C1-FDDA-EAF5-BF4B8C9BD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504" y="2069643"/>
            <a:ext cx="3012669" cy="3012973"/>
          </a:xfrm>
          <a:prstGeom prst="rect">
            <a:avLst/>
          </a:prstGeom>
        </p:spPr>
      </p:pic>
      <p:pic>
        <p:nvPicPr>
          <p:cNvPr id="4" name="capture (3)">
            <a:hlinkClick r:id="" action="ppaction://media"/>
            <a:extLst>
              <a:ext uri="{FF2B5EF4-FFF2-40B4-BE49-F238E27FC236}">
                <a16:creationId xmlns:a16="http://schemas.microsoft.com/office/drawing/2014/main" id="{6E7C6FB7-118A-FFFF-A601-5035C5745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316" y="2385883"/>
            <a:ext cx="3968684" cy="2191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09" y="1223625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9511" y="269211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8743" y="2556334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605E1A2-1A17-ADA6-ED87-A1A88898FD88}"/>
              </a:ext>
            </a:extLst>
          </p:cNvPr>
          <p:cNvSpPr/>
          <p:nvPr/>
        </p:nvSpPr>
        <p:spPr>
          <a:xfrm>
            <a:off x="6457361" y="2526384"/>
            <a:ext cx="2564091" cy="187593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F263337-A2B7-AFCC-1D04-53EEE6CE9EE4}"/>
              </a:ext>
            </a:extLst>
          </p:cNvPr>
          <p:cNvSpPr/>
          <p:nvPr/>
        </p:nvSpPr>
        <p:spPr>
          <a:xfrm>
            <a:off x="464907" y="745667"/>
            <a:ext cx="3241250" cy="187593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</TotalTime>
  <Words>3361</Words>
  <Application>Microsoft Macintosh PowerPoint</Application>
  <PresentationFormat>On-screen Show (16:10)</PresentationFormat>
  <Paragraphs>567</Paragraphs>
  <Slides>66</Slides>
  <Notes>58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Cambria Math</vt:lpstr>
      <vt:lpstr>Verdana</vt:lpstr>
      <vt:lpstr>Courier New</vt:lpstr>
      <vt:lpstr>Arimo</vt:lpstr>
      <vt:lpstr>Arial</vt:lpstr>
      <vt:lpstr>Personalizar design</vt:lpstr>
      <vt:lpstr>PowerPoint Presentation</vt:lpstr>
      <vt:lpstr>Professores</vt:lpstr>
      <vt:lpstr>Sobre esse curso</vt:lpstr>
      <vt:lpstr>Horário de Atendimento</vt:lpstr>
      <vt:lpstr>Vai ter matemática nesse curso ?</vt:lpstr>
      <vt:lpstr>Vai precisar programar muito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Usos da Computação Gráfica Filmes</vt:lpstr>
      <vt:lpstr>Usos da Computação Gráfica Jogos Digitais</vt:lpstr>
      <vt:lpstr>Usos da Computação Gráfica  Interface Gráfica / Graphical User Interface</vt:lpstr>
      <vt:lpstr>Usos da Computação Gráfica CAD/ Design / Arquitetura</vt:lpstr>
      <vt:lpstr>Usos da Computação Gráfica  Visualização</vt:lpstr>
      <vt:lpstr>Usos da Computação Gráfica  Simulações</vt:lpstr>
      <vt:lpstr>Fundamentos da Computação Gráfica</vt:lpstr>
      <vt:lpstr>Objetivos de Aprendizagem</vt:lpstr>
      <vt:lpstr>Aulas</vt:lpstr>
      <vt:lpstr>Bibliografia</vt:lpstr>
      <vt:lpstr>Scratchapixel (boa fonte online)</vt:lpstr>
      <vt:lpstr>Avaliação</vt:lpstr>
      <vt:lpstr>Política de Atrasos nas Entregas</vt:lpstr>
      <vt:lpstr>Ferramentas de Inteligência Artificial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Exemplo Polypoint2D</vt:lpstr>
      <vt:lpstr>Polyline2D</vt:lpstr>
      <vt:lpstr>Exemplo Polyline2D</vt:lpstr>
      <vt:lpstr>TriangleSet2D</vt:lpstr>
      <vt:lpstr>Appearance</vt:lpstr>
      <vt:lpstr>Material</vt:lpstr>
      <vt:lpstr>Outros Exemplos</vt:lpstr>
      <vt:lpstr>Visualizando X3D online</vt:lpstr>
      <vt:lpstr>X_ITE X3D Browser</vt:lpstr>
      <vt:lpstr>Atividade – Crie um Boneco Palito em X3D</vt:lpstr>
      <vt:lpstr>Como se desenham linhas no computador?</vt:lpstr>
      <vt:lpstr>Funcionamento dos Displays</vt:lpstr>
      <vt:lpstr>Funcionamento dos Displays (Dispositivos Apple)</vt:lpstr>
      <vt:lpstr>Tecnologias para gerar pixels</vt:lpstr>
      <vt:lpstr>Como as imagens são representadas</vt:lpstr>
      <vt:lpstr>Profundidade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125</cp:revision>
  <dcterms:modified xsi:type="dcterms:W3CDTF">2025-08-11T00:00:38Z</dcterms:modified>
</cp:coreProperties>
</file>